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gif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00FF"/>
            </a:gs>
            <a:gs pos="33333">
              <a:srgbClr val="00E8FF"/>
            </a:gs>
            <a:gs pos="66667">
              <a:srgbClr val="0F0059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15020109" y="2605708"/>
            <a:ext cx="5077991" cy="5077992"/>
          </a:xfrm>
          <a:prstGeom prst="ellipse">
            <a:avLst/>
          </a:pr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5540FF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6"/>
          <p:cNvSpPr/>
          <p:nvPr/>
        </p:nvSpPr>
        <p:spPr>
          <a:xfrm rot="19434055">
            <a:off x="8558359" y="507114"/>
            <a:ext cx="9272859" cy="9092356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sq">
            <a:solidFill>
              <a:srgbClr val="674DE3">
                <a:alpha val="5224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9"/>
          <p:cNvSpPr/>
          <p:nvPr/>
        </p:nvSpPr>
        <p:spPr>
          <a:xfrm rot="10905891">
            <a:off x="9125956" y="1124174"/>
            <a:ext cx="8014239" cy="7858235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sq">
            <a:solidFill>
              <a:srgbClr val="A08DE3">
                <a:alpha val="5224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Freeform 11"/>
          <p:cNvSpPr/>
          <p:nvPr/>
        </p:nvSpPr>
        <p:spPr>
          <a:xfrm>
            <a:off x="-10861334" y="4598029"/>
            <a:ext cx="15304372" cy="153043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98" name="Picture 12" descr="Picture 12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7155" y="742461"/>
            <a:ext cx="3958209" cy="189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3" descr="Picture 13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2315" y="7644597"/>
            <a:ext cx="3958209" cy="18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Freeform 15"/>
          <p:cNvSpPr/>
          <p:nvPr/>
        </p:nvSpPr>
        <p:spPr>
          <a:xfrm>
            <a:off x="-1911890" y="5417287"/>
            <a:ext cx="13107412" cy="1818805"/>
          </a:xfrm>
          <a:prstGeom prst="rect">
            <a:avLst/>
          </a:prstGeom>
          <a:gradFill>
            <a:gsLst>
              <a:gs pos="0">
                <a:srgbClr val="3428BA"/>
              </a:gs>
              <a:gs pos="100000">
                <a:srgbClr val="5FA2DB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Freeform 18"/>
          <p:cNvSpPr/>
          <p:nvPr/>
        </p:nvSpPr>
        <p:spPr>
          <a:xfrm>
            <a:off x="1095703" y="1189618"/>
            <a:ext cx="1581550" cy="1581550"/>
          </a:xfrm>
          <a:prstGeom prst="ellipse">
            <a:avLst/>
          </a:pr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5540FF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extBox 20"/>
          <p:cNvSpPr txBox="1"/>
          <p:nvPr/>
        </p:nvSpPr>
        <p:spPr>
          <a:xfrm>
            <a:off x="3734042" y="3581718"/>
            <a:ext cx="8713139" cy="195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defRPr sz="114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103" name="TextBox 21"/>
          <p:cNvSpPr txBox="1"/>
          <p:nvPr/>
        </p:nvSpPr>
        <p:spPr>
          <a:xfrm>
            <a:off x="860484" y="5390268"/>
            <a:ext cx="11664917" cy="187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300"/>
              </a:lnSpc>
              <a:defRPr sz="10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INTELLIGENCE</a:t>
            </a:r>
          </a:p>
        </p:txBody>
      </p:sp>
      <p:sp>
        <p:nvSpPr>
          <p:cNvPr id="104" name="TextBox 22"/>
          <p:cNvSpPr txBox="1"/>
          <p:nvPr/>
        </p:nvSpPr>
        <p:spPr>
          <a:xfrm>
            <a:off x="6072563" y="6878090"/>
            <a:ext cx="7856478" cy="195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defRPr sz="114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105" name="TextBox 23"/>
          <p:cNvSpPr txBox="1"/>
          <p:nvPr/>
        </p:nvSpPr>
        <p:spPr>
          <a:xfrm>
            <a:off x="293370" y="9506438"/>
            <a:ext cx="1604667" cy="37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100"/>
              </a:lnSpc>
              <a:defRPr sz="2200">
                <a:latin typeface="Canva Sans"/>
                <a:ea typeface="Canva Sans"/>
                <a:cs typeface="Canva Sans"/>
                <a:sym typeface="Canva Sans"/>
              </a:defRPr>
            </a:lvl1pPr>
          </a:lstStyle>
          <a:p>
            <a:pPr/>
            <a:r>
              <a:t>CSC 46000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F0059"/>
            </a:gs>
            <a:gs pos="33333">
              <a:srgbClr val="00E8FF"/>
            </a:gs>
            <a:gs pos="66667">
              <a:srgbClr val="A600FF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reeform 2"/>
          <p:cNvSpPr/>
          <p:nvPr/>
        </p:nvSpPr>
        <p:spPr>
          <a:xfrm>
            <a:off x="-1851839" y="1711826"/>
            <a:ext cx="10350525" cy="754647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extBox 3"/>
          <p:cNvSpPr txBox="1"/>
          <p:nvPr/>
        </p:nvSpPr>
        <p:spPr>
          <a:xfrm>
            <a:off x="8997399" y="4041823"/>
            <a:ext cx="11375542" cy="2073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8200"/>
              </a:lnSpc>
              <a:defRPr b="1" sz="6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USE CASES</a:t>
            </a:r>
          </a:p>
          <a:p>
            <a:pPr>
              <a:lnSpc>
                <a:spcPts val="8200"/>
              </a:lnSpc>
              <a:defRPr b="1" sz="6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AND TARGET USERS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33333">
              <a:srgbClr val="50004A"/>
            </a:gs>
            <a:gs pos="66667">
              <a:srgbClr val="31B4CB"/>
            </a:gs>
            <a:gs pos="100000">
              <a:srgbClr val="0F005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Freeform 2"/>
          <p:cNvSpPr/>
          <p:nvPr/>
        </p:nvSpPr>
        <p:spPr>
          <a:xfrm>
            <a:off x="8618325" y="-3889253"/>
            <a:ext cx="438827" cy="4388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2" name="TextBox 5"/>
          <p:cNvSpPr txBox="1"/>
          <p:nvPr/>
        </p:nvSpPr>
        <p:spPr>
          <a:xfrm>
            <a:off x="5255236" y="1603876"/>
            <a:ext cx="9959849" cy="7100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700"/>
              </a:lnSpc>
            </a:pPr>
          </a:p>
          <a:p>
            <a:pPr>
              <a:lnSpc>
                <a:spcPts val="4700"/>
              </a:lnSpc>
              <a:defRPr b="1" sz="2100">
                <a:solidFill>
                  <a:srgbClr val="F6F4F4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Power BI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Enterprises, Microsoft ecosystem, finance, healthcare, retail (real-time dashboards).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Business analytics courses, limited research use.</a:t>
            </a:r>
          </a:p>
          <a:p>
            <a:pPr>
              <a:lnSpc>
                <a:spcPts val="4700"/>
              </a:lnSpc>
              <a:defRPr b="1" sz="2100">
                <a:solidFill>
                  <a:srgbClr val="F6F4F4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Tableau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Consulting, marketing, tech (interactive dashboards, data storytelling).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Data visualization courses, research visualizations.</a:t>
            </a:r>
          </a:p>
          <a:p>
            <a:pPr>
              <a:lnSpc>
                <a:spcPts val="4700"/>
              </a:lnSpc>
              <a:defRPr b="1" sz="2100">
                <a:solidFill>
                  <a:srgbClr val="F6F4F4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Seaborn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Tech startups, research-driven companies (static, high-quality visualizations).</a:t>
            </a:r>
          </a:p>
          <a:p>
            <a:pPr lvl="1" marL="472806" indent="-236403">
              <a:lnSpc>
                <a:spcPts val="4700"/>
              </a:lnSpc>
              <a:buSzPct val="100000"/>
              <a:buFont typeface="Arial"/>
              <a:buChar char="•"/>
              <a:defRPr sz="2100">
                <a:solidFill>
                  <a:srgbClr val="F6F4F4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Data science, statistics, machine learning courses, research.</a:t>
            </a:r>
          </a:p>
        </p:txBody>
      </p:sp>
      <p:sp>
        <p:nvSpPr>
          <p:cNvPr id="203" name="Freeform 8"/>
          <p:cNvSpPr/>
          <p:nvPr/>
        </p:nvSpPr>
        <p:spPr>
          <a:xfrm>
            <a:off x="17039887" y="9038887"/>
            <a:ext cx="438827" cy="4388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TextBox 9"/>
          <p:cNvSpPr txBox="1"/>
          <p:nvPr/>
        </p:nvSpPr>
        <p:spPr>
          <a:xfrm>
            <a:off x="5479304" y="1582553"/>
            <a:ext cx="6489709" cy="42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400"/>
              </a:lnSpc>
              <a:defRPr b="1" sz="2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USE CASES AND TARGET USERS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00FF"/>
            </a:gs>
            <a:gs pos="33333">
              <a:srgbClr val="00E8FF"/>
            </a:gs>
            <a:gs pos="66667">
              <a:srgbClr val="0F0059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Freeform 3"/>
          <p:cNvSpPr/>
          <p:nvPr/>
        </p:nvSpPr>
        <p:spPr>
          <a:xfrm>
            <a:off x="15020109" y="2605708"/>
            <a:ext cx="5077991" cy="5077992"/>
          </a:xfrm>
          <a:prstGeom prst="ellipse">
            <a:avLst/>
          </a:pr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5540FF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7" name="Freeform 6"/>
          <p:cNvSpPr/>
          <p:nvPr/>
        </p:nvSpPr>
        <p:spPr>
          <a:xfrm rot="19434055">
            <a:off x="8558359" y="507114"/>
            <a:ext cx="9272859" cy="9092356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sq">
            <a:solidFill>
              <a:srgbClr val="674DE3">
                <a:alpha val="5224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Freeform 9"/>
          <p:cNvSpPr/>
          <p:nvPr/>
        </p:nvSpPr>
        <p:spPr>
          <a:xfrm rot="10905891">
            <a:off x="9125956" y="1124174"/>
            <a:ext cx="8014239" cy="7858235"/>
          </a:xfrm>
          <a:prstGeom prst="ellipse">
            <a:avLst/>
          </a:prstGeom>
          <a:solidFill>
            <a:srgbClr val="000000">
              <a:alpha val="0"/>
            </a:srgbClr>
          </a:solidFill>
          <a:ln w="28575" cap="sq">
            <a:solidFill>
              <a:srgbClr val="A08DE3">
                <a:alpha val="52249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Freeform 11"/>
          <p:cNvSpPr/>
          <p:nvPr/>
        </p:nvSpPr>
        <p:spPr>
          <a:xfrm>
            <a:off x="-10861334" y="4598029"/>
            <a:ext cx="15304372" cy="153043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0" name="Picture 12" descr="Picture 12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7155" y="742461"/>
            <a:ext cx="3958209" cy="1899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13" descr="Picture 13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2315" y="7644597"/>
            <a:ext cx="3958209" cy="189994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Freeform 15"/>
          <p:cNvSpPr/>
          <p:nvPr/>
        </p:nvSpPr>
        <p:spPr>
          <a:xfrm>
            <a:off x="-1911890" y="5417287"/>
            <a:ext cx="12395503" cy="1818805"/>
          </a:xfrm>
          <a:prstGeom prst="rect">
            <a:avLst/>
          </a:prstGeom>
          <a:gradFill>
            <a:gsLst>
              <a:gs pos="0">
                <a:srgbClr val="3428BA"/>
              </a:gs>
              <a:gs pos="100000">
                <a:srgbClr val="5FA2DB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3" name="Freeform 18"/>
          <p:cNvSpPr/>
          <p:nvPr/>
        </p:nvSpPr>
        <p:spPr>
          <a:xfrm>
            <a:off x="1095703" y="1189618"/>
            <a:ext cx="1581550" cy="1581550"/>
          </a:xfrm>
          <a:prstGeom prst="ellipse">
            <a:avLst/>
          </a:pr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5540FF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4" name="TextBox 20"/>
          <p:cNvSpPr txBox="1"/>
          <p:nvPr/>
        </p:nvSpPr>
        <p:spPr>
          <a:xfrm>
            <a:off x="1513532" y="5234413"/>
            <a:ext cx="5859013" cy="1958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6000"/>
              </a:lnSpc>
              <a:defRPr sz="114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THANK</a:t>
            </a:r>
          </a:p>
        </p:txBody>
      </p:sp>
      <p:sp>
        <p:nvSpPr>
          <p:cNvPr id="215" name="TextBox 21"/>
          <p:cNvSpPr txBox="1"/>
          <p:nvPr/>
        </p:nvSpPr>
        <p:spPr>
          <a:xfrm>
            <a:off x="6528265" y="5277274"/>
            <a:ext cx="8603811" cy="187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5300"/>
              </a:lnSpc>
              <a:defRPr sz="10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600FF"/>
            </a:gs>
            <a:gs pos="33333">
              <a:srgbClr val="00E8FF"/>
            </a:gs>
            <a:gs pos="66667">
              <a:srgbClr val="0F0059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3"/>
          <p:cNvSpPr/>
          <p:nvPr/>
        </p:nvSpPr>
        <p:spPr>
          <a:xfrm>
            <a:off x="1028700" y="1025500"/>
            <a:ext cx="4163194" cy="1406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68" y="0"/>
                </a:moveTo>
                <a:lnTo>
                  <a:pt x="19732" y="0"/>
                </a:lnTo>
                <a:cubicBezTo>
                  <a:pt x="20764" y="0"/>
                  <a:pt x="21600" y="2476"/>
                  <a:pt x="21600" y="5531"/>
                </a:cubicBezTo>
                <a:lnTo>
                  <a:pt x="21600" y="16069"/>
                </a:lnTo>
                <a:cubicBezTo>
                  <a:pt x="21600" y="19124"/>
                  <a:pt x="20764" y="21600"/>
                  <a:pt x="19732" y="21600"/>
                </a:cubicBezTo>
                <a:lnTo>
                  <a:pt x="1868" y="21600"/>
                </a:lnTo>
                <a:cubicBezTo>
                  <a:pt x="836" y="21600"/>
                  <a:pt x="0" y="19124"/>
                  <a:pt x="0" y="16069"/>
                </a:cubicBezTo>
                <a:lnTo>
                  <a:pt x="0" y="5531"/>
                </a:lnTo>
                <a:cubicBezTo>
                  <a:pt x="0" y="2476"/>
                  <a:pt x="836" y="0"/>
                  <a:pt x="1868" y="0"/>
                </a:cubicBezTo>
                <a:close/>
              </a:path>
            </a:pathLst>
          </a:custGeom>
          <a:gradFill>
            <a:gsLst>
              <a:gs pos="0">
                <a:srgbClr val="0755B1"/>
              </a:gs>
              <a:gs pos="100000">
                <a:srgbClr val="40B2D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Freeform 6"/>
          <p:cNvSpPr/>
          <p:nvPr/>
        </p:nvSpPr>
        <p:spPr>
          <a:xfrm>
            <a:off x="3561410" y="4188845"/>
            <a:ext cx="3086101" cy="2886427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Freeform 9"/>
          <p:cNvSpPr/>
          <p:nvPr/>
        </p:nvSpPr>
        <p:spPr>
          <a:xfrm>
            <a:off x="7302231" y="4009785"/>
            <a:ext cx="3387600" cy="3387600"/>
          </a:xfrm>
          <a:prstGeom prst="ellipse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2" name="Group 11"/>
          <p:cNvGrpSpPr/>
          <p:nvPr/>
        </p:nvGrpSpPr>
        <p:grpSpPr>
          <a:xfrm>
            <a:off x="3435053" y="6832434"/>
            <a:ext cx="3338817" cy="445047"/>
            <a:chOff x="0" y="0"/>
            <a:chExt cx="3338816" cy="445045"/>
          </a:xfrm>
        </p:grpSpPr>
        <p:sp>
          <p:nvSpPr>
            <p:cNvPr id="110" name="Freeform 12"/>
            <p:cNvSpPr/>
            <p:nvPr/>
          </p:nvSpPr>
          <p:spPr>
            <a:xfrm>
              <a:off x="0" y="0"/>
              <a:ext cx="3338816" cy="44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0"/>
                  </a:moveTo>
                  <a:lnTo>
                    <a:pt x="20160" y="0"/>
                  </a:lnTo>
                  <a:cubicBezTo>
                    <a:pt x="20542" y="0"/>
                    <a:pt x="20908" y="1138"/>
                    <a:pt x="21178" y="3163"/>
                  </a:cubicBezTo>
                  <a:cubicBezTo>
                    <a:pt x="21448" y="5189"/>
                    <a:pt x="21600" y="7936"/>
                    <a:pt x="21600" y="10800"/>
                  </a:cubicBezTo>
                  <a:cubicBezTo>
                    <a:pt x="21600" y="16765"/>
                    <a:pt x="20955" y="21600"/>
                    <a:pt x="20160" y="21600"/>
                  </a:cubicBezTo>
                  <a:lnTo>
                    <a:pt x="1440" y="21600"/>
                  </a:lnTo>
                  <a:cubicBezTo>
                    <a:pt x="645" y="21600"/>
                    <a:pt x="0" y="16765"/>
                    <a:pt x="0" y="10800"/>
                  </a:cubicBezTo>
                  <a:cubicBezTo>
                    <a:pt x="0" y="4835"/>
                    <a:pt x="645" y="0"/>
                    <a:pt x="14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755B1"/>
                </a:gs>
                <a:gs pos="100000">
                  <a:srgbClr val="40B2D4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TextBox 13"/>
            <p:cNvSpPr/>
            <p:nvPr/>
          </p:nvSpPr>
          <p:spPr>
            <a:xfrm>
              <a:off x="0" y="222522"/>
              <a:ext cx="33388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600"/>
                </a:lnSpc>
                <a:defRPr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defRPr>
              </a:lvl1pPr>
            </a:lstStyle>
            <a:p>
              <a:pPr/>
              <a:r>
                <a:t>Haoliang Zhang</a:t>
              </a:r>
            </a:p>
          </p:txBody>
        </p:sp>
      </p:grpSp>
      <p:sp>
        <p:nvSpPr>
          <p:cNvPr id="113" name="Freeform 15"/>
          <p:cNvSpPr/>
          <p:nvPr/>
        </p:nvSpPr>
        <p:spPr>
          <a:xfrm>
            <a:off x="11640488" y="3969799"/>
            <a:ext cx="3086101" cy="3324519"/>
          </a:xfrm>
          <a:prstGeom prst="rect">
            <a:avLst/>
          </a:prstGeom>
          <a:solidFill>
            <a:srgbClr val="F6F4F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6" name="Group 17"/>
          <p:cNvGrpSpPr/>
          <p:nvPr/>
        </p:nvGrpSpPr>
        <p:grpSpPr>
          <a:xfrm>
            <a:off x="7280099" y="6795686"/>
            <a:ext cx="3338817" cy="445047"/>
            <a:chOff x="0" y="0"/>
            <a:chExt cx="3338815" cy="445045"/>
          </a:xfrm>
        </p:grpSpPr>
        <p:sp>
          <p:nvSpPr>
            <p:cNvPr id="114" name="Freeform 18"/>
            <p:cNvSpPr/>
            <p:nvPr/>
          </p:nvSpPr>
          <p:spPr>
            <a:xfrm>
              <a:off x="0" y="0"/>
              <a:ext cx="3338816" cy="44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0"/>
                  </a:moveTo>
                  <a:lnTo>
                    <a:pt x="20160" y="0"/>
                  </a:lnTo>
                  <a:cubicBezTo>
                    <a:pt x="20542" y="0"/>
                    <a:pt x="20908" y="1138"/>
                    <a:pt x="21178" y="3163"/>
                  </a:cubicBezTo>
                  <a:cubicBezTo>
                    <a:pt x="21448" y="5189"/>
                    <a:pt x="21600" y="7936"/>
                    <a:pt x="21600" y="10800"/>
                  </a:cubicBezTo>
                  <a:cubicBezTo>
                    <a:pt x="21600" y="16765"/>
                    <a:pt x="20955" y="21600"/>
                    <a:pt x="20160" y="21600"/>
                  </a:cubicBezTo>
                  <a:lnTo>
                    <a:pt x="1440" y="21600"/>
                  </a:lnTo>
                  <a:cubicBezTo>
                    <a:pt x="645" y="21600"/>
                    <a:pt x="0" y="16765"/>
                    <a:pt x="0" y="10800"/>
                  </a:cubicBezTo>
                  <a:cubicBezTo>
                    <a:pt x="0" y="4835"/>
                    <a:pt x="645" y="0"/>
                    <a:pt x="14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755B1"/>
                </a:gs>
                <a:gs pos="100000">
                  <a:srgbClr val="40B2D4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5" name="TextBox 19"/>
            <p:cNvSpPr/>
            <p:nvPr/>
          </p:nvSpPr>
          <p:spPr>
            <a:xfrm>
              <a:off x="0" y="222522"/>
              <a:ext cx="33388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600"/>
                </a:lnSpc>
                <a:defRPr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defRPr>
              </a:lvl1pPr>
            </a:lstStyle>
            <a:p>
              <a:pPr/>
              <a:r>
                <a:t>Nadia Ben Slima</a:t>
              </a:r>
            </a:p>
          </p:txBody>
        </p:sp>
      </p:grpSp>
      <p:grpSp>
        <p:nvGrpSpPr>
          <p:cNvPr id="119" name="Group 20"/>
          <p:cNvGrpSpPr/>
          <p:nvPr/>
        </p:nvGrpSpPr>
        <p:grpSpPr>
          <a:xfrm>
            <a:off x="11514131" y="6795686"/>
            <a:ext cx="3338817" cy="445047"/>
            <a:chOff x="0" y="0"/>
            <a:chExt cx="3338815" cy="445045"/>
          </a:xfrm>
        </p:grpSpPr>
        <p:sp>
          <p:nvSpPr>
            <p:cNvPr id="117" name="Freeform 21"/>
            <p:cNvSpPr/>
            <p:nvPr/>
          </p:nvSpPr>
          <p:spPr>
            <a:xfrm>
              <a:off x="0" y="0"/>
              <a:ext cx="3338816" cy="445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0" y="0"/>
                  </a:moveTo>
                  <a:lnTo>
                    <a:pt x="20160" y="0"/>
                  </a:lnTo>
                  <a:cubicBezTo>
                    <a:pt x="20542" y="0"/>
                    <a:pt x="20908" y="1138"/>
                    <a:pt x="21178" y="3163"/>
                  </a:cubicBezTo>
                  <a:cubicBezTo>
                    <a:pt x="21448" y="5189"/>
                    <a:pt x="21600" y="7936"/>
                    <a:pt x="21600" y="10800"/>
                  </a:cubicBezTo>
                  <a:cubicBezTo>
                    <a:pt x="21600" y="16765"/>
                    <a:pt x="20955" y="21600"/>
                    <a:pt x="20160" y="21600"/>
                  </a:cubicBezTo>
                  <a:lnTo>
                    <a:pt x="1440" y="21600"/>
                  </a:lnTo>
                  <a:cubicBezTo>
                    <a:pt x="645" y="21600"/>
                    <a:pt x="0" y="16765"/>
                    <a:pt x="0" y="10800"/>
                  </a:cubicBezTo>
                  <a:cubicBezTo>
                    <a:pt x="0" y="4835"/>
                    <a:pt x="645" y="0"/>
                    <a:pt x="14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755B1"/>
                </a:gs>
                <a:gs pos="100000">
                  <a:srgbClr val="40B2D4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8" name="TextBox 22"/>
            <p:cNvSpPr/>
            <p:nvPr/>
          </p:nvSpPr>
          <p:spPr>
            <a:xfrm>
              <a:off x="0" y="222522"/>
              <a:ext cx="333881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600"/>
                </a:lnSpc>
                <a:defRPr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defRPr>
              </a:lvl1pPr>
            </a:lstStyle>
            <a:p>
              <a:pPr/>
              <a:r>
                <a:t>Kevin Song</a:t>
              </a:r>
            </a:p>
          </p:txBody>
        </p:sp>
      </p:grpSp>
      <p:sp>
        <p:nvSpPr>
          <p:cNvPr id="120" name="Freeform 23"/>
          <p:cNvSpPr/>
          <p:nvPr/>
        </p:nvSpPr>
        <p:spPr>
          <a:xfrm>
            <a:off x="4283828" y="4266672"/>
            <a:ext cx="1641264" cy="241000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Freeform 24"/>
          <p:cNvSpPr/>
          <p:nvPr/>
        </p:nvSpPr>
        <p:spPr>
          <a:xfrm>
            <a:off x="8250560" y="4568447"/>
            <a:ext cx="1490940" cy="21082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TextBox 25"/>
          <p:cNvSpPr txBox="1"/>
          <p:nvPr/>
        </p:nvSpPr>
        <p:spPr>
          <a:xfrm>
            <a:off x="2046934" y="1265433"/>
            <a:ext cx="9036550" cy="88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200"/>
              </a:lnSpc>
              <a:defRPr sz="5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TEAM 4</a:t>
            </a:r>
          </a:p>
        </p:txBody>
      </p:sp>
      <p:sp>
        <p:nvSpPr>
          <p:cNvPr id="123" name="Freeform 27"/>
          <p:cNvSpPr/>
          <p:nvPr/>
        </p:nvSpPr>
        <p:spPr>
          <a:xfrm>
            <a:off x="16088836" y="6125176"/>
            <a:ext cx="5298967" cy="5298967"/>
          </a:xfrm>
          <a:prstGeom prst="ellipse">
            <a:avLst/>
          </a:prstGeom>
          <a:gradFill>
            <a:gsLst>
              <a:gs pos="0">
                <a:srgbClr val="5DE0E6"/>
              </a:gs>
              <a:gs pos="100000">
                <a:srgbClr val="004AAD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Freeform 29"/>
          <p:cNvSpPr/>
          <p:nvPr/>
        </p:nvSpPr>
        <p:spPr>
          <a:xfrm flipH="1" flipV="1" rot="5400000">
            <a:off x="9300870" y="1518686"/>
            <a:ext cx="936706" cy="5024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Freeform 30"/>
          <p:cNvSpPr/>
          <p:nvPr/>
        </p:nvSpPr>
        <p:spPr>
          <a:xfrm>
            <a:off x="15830185" y="1225110"/>
            <a:ext cx="1429115" cy="7665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Freeform 31"/>
          <p:cNvSpPr/>
          <p:nvPr/>
        </p:nvSpPr>
        <p:spPr>
          <a:xfrm>
            <a:off x="12362908" y="4266672"/>
            <a:ext cx="1641264" cy="24100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F0059"/>
            </a:gs>
            <a:gs pos="50000">
              <a:srgbClr val="00E8FF"/>
            </a:gs>
            <a:gs pos="100000">
              <a:srgbClr val="A600FF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2"/>
          <p:cNvSpPr/>
          <p:nvPr/>
        </p:nvSpPr>
        <p:spPr>
          <a:xfrm>
            <a:off x="-10834018" y="1913508"/>
            <a:ext cx="17871341" cy="178713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Freeform 3"/>
          <p:cNvSpPr/>
          <p:nvPr/>
        </p:nvSpPr>
        <p:spPr>
          <a:xfrm>
            <a:off x="784863" y="4847745"/>
            <a:ext cx="2947695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0" name="Picture 4" descr="Picture 4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315" y="4303831"/>
            <a:ext cx="1098589" cy="138187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Box 6"/>
          <p:cNvSpPr txBox="1"/>
          <p:nvPr/>
        </p:nvSpPr>
        <p:spPr>
          <a:xfrm>
            <a:off x="1733410" y="2226268"/>
            <a:ext cx="14821180" cy="1431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1700"/>
              </a:lnSpc>
              <a:defRPr sz="83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TABLE OF CONTENTS</a:t>
            </a:r>
          </a:p>
        </p:txBody>
      </p:sp>
      <p:sp>
        <p:nvSpPr>
          <p:cNvPr id="132" name="TextBox 7"/>
          <p:cNvSpPr txBox="1"/>
          <p:nvPr/>
        </p:nvSpPr>
        <p:spPr>
          <a:xfrm>
            <a:off x="5112389" y="5077335"/>
            <a:ext cx="8705255" cy="4624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593458" indent="-296729" algn="just">
              <a:lnSpc>
                <a:spcPts val="6200"/>
              </a:lnSpc>
              <a:buSzPct val="100000"/>
              <a:buAutoNum type="arabicPeriod" startAt="1"/>
              <a:defRPr b="1" sz="2700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Introduction to Business Intelligence Tools</a:t>
            </a:r>
          </a:p>
          <a:p>
            <a:pPr lvl="1" marL="593458" indent="-296729" algn="just">
              <a:lnSpc>
                <a:spcPts val="6200"/>
              </a:lnSpc>
              <a:buSzPct val="100000"/>
              <a:buAutoNum type="arabicPeriod" startAt="1"/>
              <a:defRPr b="1" sz="2700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Overview of Popular BI Tools</a:t>
            </a:r>
          </a:p>
          <a:p>
            <a:pPr lvl="1" marL="593458" indent="-296729" algn="just">
              <a:lnSpc>
                <a:spcPts val="6200"/>
              </a:lnSpc>
              <a:buSzPct val="100000"/>
              <a:buAutoNum type="arabicPeriod" startAt="1"/>
              <a:defRPr b="1" sz="2700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Comparison of BI Tools</a:t>
            </a:r>
          </a:p>
          <a:p>
            <a:pPr lvl="1" marL="593458" indent="-296729" algn="just">
              <a:lnSpc>
                <a:spcPts val="6200"/>
              </a:lnSpc>
              <a:buSzPct val="100000"/>
              <a:buAutoNum type="arabicPeriod" startAt="1"/>
              <a:defRPr b="1" sz="2700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Use Cases and Target Users</a:t>
            </a:r>
          </a:p>
          <a:p>
            <a:pPr lvl="1" marL="593458" indent="-296729" algn="just">
              <a:lnSpc>
                <a:spcPts val="6200"/>
              </a:lnSpc>
              <a:buSzPct val="100000"/>
              <a:buAutoNum type="arabicPeriod" startAt="1"/>
              <a:defRPr b="1" sz="2700">
                <a:solidFill>
                  <a:srgbClr val="240960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Conclusion</a:t>
            </a:r>
          </a:p>
        </p:txBody>
      </p:sp>
      <p:sp>
        <p:nvSpPr>
          <p:cNvPr id="133" name="Freeform 8"/>
          <p:cNvSpPr/>
          <p:nvPr/>
        </p:nvSpPr>
        <p:spPr>
          <a:xfrm>
            <a:off x="14673896" y="2244874"/>
            <a:ext cx="2947694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4" name="Picture 9" descr="Picture 9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85338" y="5391660"/>
            <a:ext cx="1203222" cy="15134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Freeform 10"/>
          <p:cNvSpPr/>
          <p:nvPr/>
        </p:nvSpPr>
        <p:spPr>
          <a:xfrm>
            <a:off x="17039887" y="9038887"/>
            <a:ext cx="438827" cy="43882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000"/>
            </a:gs>
            <a:gs pos="33333">
              <a:srgbClr val="50004A"/>
            </a:gs>
            <a:gs pos="66667">
              <a:srgbClr val="31B4CB"/>
            </a:gs>
            <a:gs pos="100000">
              <a:srgbClr val="0F005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utoShape 2"/>
          <p:cNvSpPr/>
          <p:nvPr/>
        </p:nvSpPr>
        <p:spPr>
          <a:xfrm>
            <a:off x="1674746" y="1364888"/>
            <a:ext cx="2134301" cy="1"/>
          </a:xfrm>
          <a:prstGeom prst="line">
            <a:avLst/>
          </a:prstGeom>
          <a:ln w="142875">
            <a:solidFill>
              <a:srgbClr val="674DE3">
                <a:alpha val="52249"/>
              </a:srgb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Freeform 4"/>
          <p:cNvSpPr/>
          <p:nvPr/>
        </p:nvSpPr>
        <p:spPr>
          <a:xfrm>
            <a:off x="16216335" y="842136"/>
            <a:ext cx="1042966" cy="1042966"/>
          </a:xfrm>
          <a:prstGeom prst="ellipse">
            <a:avLst/>
          </a:pr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5540FF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Freeform 6"/>
          <p:cNvSpPr/>
          <p:nvPr/>
        </p:nvSpPr>
        <p:spPr>
          <a:xfrm>
            <a:off x="2741896" y="9319383"/>
            <a:ext cx="438826" cy="4388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Freeform 8"/>
          <p:cNvSpPr/>
          <p:nvPr/>
        </p:nvSpPr>
        <p:spPr>
          <a:xfrm>
            <a:off x="-1258490" y="4561028"/>
            <a:ext cx="10908399" cy="1541485"/>
          </a:xfrm>
          <a:prstGeom prst="rect">
            <a:avLst/>
          </a:prstGeom>
          <a:gradFill>
            <a:gsLst>
              <a:gs pos="0">
                <a:srgbClr val="3428BA"/>
              </a:gs>
              <a:gs pos="100000">
                <a:srgbClr val="5FA2DB"/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Freeform 10"/>
          <p:cNvSpPr/>
          <p:nvPr/>
        </p:nvSpPr>
        <p:spPr>
          <a:xfrm>
            <a:off x="11726705" y="1635641"/>
            <a:ext cx="3373173" cy="3373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Freeform 11"/>
          <p:cNvSpPr/>
          <p:nvPr/>
        </p:nvSpPr>
        <p:spPr>
          <a:xfrm>
            <a:off x="12570508" y="5871842"/>
            <a:ext cx="3180498" cy="32274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Freeform 12"/>
          <p:cNvSpPr/>
          <p:nvPr/>
        </p:nvSpPr>
        <p:spPr>
          <a:xfrm>
            <a:off x="13010297" y="2563033"/>
            <a:ext cx="4702089" cy="470209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TextBox 13"/>
          <p:cNvSpPr txBox="1"/>
          <p:nvPr/>
        </p:nvSpPr>
        <p:spPr>
          <a:xfrm>
            <a:off x="3371863" y="2979345"/>
            <a:ext cx="8531181" cy="166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600"/>
              </a:lnSpc>
              <a:defRPr sz="97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145" name="TextBox 14"/>
          <p:cNvSpPr txBox="1"/>
          <p:nvPr/>
        </p:nvSpPr>
        <p:spPr>
          <a:xfrm>
            <a:off x="1073933" y="4451205"/>
            <a:ext cx="10908400" cy="159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000"/>
              </a:lnSpc>
              <a:defRPr sz="93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INTELLIGENCE</a:t>
            </a:r>
          </a:p>
        </p:txBody>
      </p:sp>
      <p:sp>
        <p:nvSpPr>
          <p:cNvPr id="146" name="TextBox 15"/>
          <p:cNvSpPr txBox="1"/>
          <p:nvPr/>
        </p:nvSpPr>
        <p:spPr>
          <a:xfrm>
            <a:off x="5384534" y="5949634"/>
            <a:ext cx="6658566" cy="166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3600"/>
              </a:lnSpc>
              <a:defRPr sz="97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50004A"/>
            </a:gs>
            <a:gs pos="33333">
              <a:srgbClr val="31B4CB"/>
            </a:gs>
            <a:gs pos="66667">
              <a:srgbClr val="000000"/>
            </a:gs>
            <a:gs pos="100000">
              <a:srgbClr val="0F005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3"/>
          <p:cNvSpPr/>
          <p:nvPr/>
        </p:nvSpPr>
        <p:spPr>
          <a:xfrm>
            <a:off x="1028700" y="6347457"/>
            <a:ext cx="7294166" cy="2703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35"/>
                  <a:pt x="21600" y="1642"/>
                </a:cubicBezTo>
                <a:lnTo>
                  <a:pt x="21600" y="19958"/>
                </a:lnTo>
                <a:cubicBezTo>
                  <a:pt x="21600" y="20865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7"/>
                  <a:pt x="178" y="21119"/>
                </a:cubicBezTo>
                <a:cubicBezTo>
                  <a:pt x="64" y="20811"/>
                  <a:pt x="0" y="20393"/>
                  <a:pt x="0" y="19958"/>
                </a:cubicBezTo>
                <a:lnTo>
                  <a:pt x="0" y="1642"/>
                </a:lnTo>
                <a:cubicBezTo>
                  <a:pt x="0" y="735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39E6">
                  <a:alpha val="78000"/>
                </a:srgbClr>
              </a:gs>
              <a:gs pos="100000">
                <a:srgbClr val="3CFFE2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Freeform 6"/>
          <p:cNvSpPr/>
          <p:nvPr/>
        </p:nvSpPr>
        <p:spPr>
          <a:xfrm>
            <a:off x="1028700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Freeform 9"/>
          <p:cNvSpPr/>
          <p:nvPr/>
        </p:nvSpPr>
        <p:spPr>
          <a:xfrm>
            <a:off x="9522065" y="6347457"/>
            <a:ext cx="7294166" cy="2703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35"/>
                  <a:pt x="21600" y="1642"/>
                </a:cubicBezTo>
                <a:lnTo>
                  <a:pt x="21600" y="19958"/>
                </a:lnTo>
                <a:cubicBezTo>
                  <a:pt x="21600" y="20865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7"/>
                  <a:pt x="178" y="21119"/>
                </a:cubicBezTo>
                <a:cubicBezTo>
                  <a:pt x="64" y="20811"/>
                  <a:pt x="0" y="20393"/>
                  <a:pt x="0" y="19958"/>
                </a:cubicBezTo>
                <a:lnTo>
                  <a:pt x="0" y="1642"/>
                </a:lnTo>
                <a:cubicBezTo>
                  <a:pt x="0" y="735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78000"/>
                </a:srgbClr>
              </a:gs>
              <a:gs pos="33333">
                <a:srgbClr val="50004A">
                  <a:alpha val="78000"/>
                </a:srgbClr>
              </a:gs>
              <a:gs pos="66667">
                <a:srgbClr val="31B4CB">
                  <a:alpha val="78000"/>
                </a:srgbClr>
              </a:gs>
              <a:gs pos="100000">
                <a:srgbClr val="0F0059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Freeform 12"/>
          <p:cNvSpPr/>
          <p:nvPr/>
        </p:nvSpPr>
        <p:spPr>
          <a:xfrm>
            <a:off x="9522065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Freeform 15"/>
          <p:cNvSpPr/>
          <p:nvPr/>
        </p:nvSpPr>
        <p:spPr>
          <a:xfrm>
            <a:off x="1028700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6ABAEC"/>
          </a:soli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Freeform 18"/>
          <p:cNvSpPr/>
          <p:nvPr/>
        </p:nvSpPr>
        <p:spPr>
          <a:xfrm>
            <a:off x="9522065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C6BFFF"/>
              </a:gs>
            </a:gsLst>
          </a:gra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Freeform 20"/>
          <p:cNvSpPr/>
          <p:nvPr/>
        </p:nvSpPr>
        <p:spPr>
          <a:xfrm>
            <a:off x="5948867" y="505732"/>
            <a:ext cx="1022983" cy="102298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TextBox 21"/>
          <p:cNvSpPr txBox="1"/>
          <p:nvPr/>
        </p:nvSpPr>
        <p:spPr>
          <a:xfrm>
            <a:off x="5160395" y="481060"/>
            <a:ext cx="7967212" cy="98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800"/>
              </a:lnSpc>
              <a:defRPr b="1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TABLEAU</a:t>
            </a:r>
          </a:p>
        </p:txBody>
      </p:sp>
      <p:sp>
        <p:nvSpPr>
          <p:cNvPr id="156" name="TextBox 22"/>
          <p:cNvSpPr txBox="1"/>
          <p:nvPr/>
        </p:nvSpPr>
        <p:spPr>
          <a:xfrm>
            <a:off x="1686990" y="7255982"/>
            <a:ext cx="5977588" cy="213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Easy to use 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Great visualizations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Wide data integration</a:t>
            </a:r>
          </a:p>
        </p:txBody>
      </p:sp>
      <p:sp>
        <p:nvSpPr>
          <p:cNvPr id="157" name="TextBox 23"/>
          <p:cNvSpPr txBox="1"/>
          <p:nvPr/>
        </p:nvSpPr>
        <p:spPr>
          <a:xfrm>
            <a:off x="9877029" y="7246457"/>
            <a:ext cx="6733866" cy="218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Expensive licensing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Steep learning curve (advanced features)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Limited data prep</a:t>
            </a:r>
          </a:p>
        </p:txBody>
      </p:sp>
      <p:sp>
        <p:nvSpPr>
          <p:cNvPr id="158" name="TextBox 24"/>
          <p:cNvSpPr txBox="1"/>
          <p:nvPr/>
        </p:nvSpPr>
        <p:spPr>
          <a:xfrm>
            <a:off x="1234034" y="6587396"/>
            <a:ext cx="6883498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PROS</a:t>
            </a:r>
          </a:p>
        </p:txBody>
      </p:sp>
      <p:sp>
        <p:nvSpPr>
          <p:cNvPr id="159" name="TextBox 25"/>
          <p:cNvSpPr txBox="1"/>
          <p:nvPr/>
        </p:nvSpPr>
        <p:spPr>
          <a:xfrm>
            <a:off x="9727400" y="6587396"/>
            <a:ext cx="6883497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CONS</a:t>
            </a:r>
          </a:p>
        </p:txBody>
      </p:sp>
      <p:sp>
        <p:nvSpPr>
          <p:cNvPr id="160" name="TextBox 26"/>
          <p:cNvSpPr txBox="1"/>
          <p:nvPr/>
        </p:nvSpPr>
        <p:spPr>
          <a:xfrm>
            <a:off x="2723716" y="1799385"/>
            <a:ext cx="12840569" cy="363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Drag-and-drop interface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Interactive dashboards &amp; charts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Connects to multiple data sources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Real-time insights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50004A"/>
            </a:gs>
            <a:gs pos="33333">
              <a:srgbClr val="31B4CB"/>
            </a:gs>
            <a:gs pos="66667">
              <a:srgbClr val="000000"/>
            </a:gs>
            <a:gs pos="100000">
              <a:srgbClr val="0F005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reeform 3"/>
          <p:cNvSpPr/>
          <p:nvPr/>
        </p:nvSpPr>
        <p:spPr>
          <a:xfrm>
            <a:off x="1028700" y="6347457"/>
            <a:ext cx="7294166" cy="2703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35"/>
                  <a:pt x="21600" y="1642"/>
                </a:cubicBezTo>
                <a:lnTo>
                  <a:pt x="21600" y="19958"/>
                </a:lnTo>
                <a:cubicBezTo>
                  <a:pt x="21600" y="20865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7"/>
                  <a:pt x="178" y="21119"/>
                </a:cubicBezTo>
                <a:cubicBezTo>
                  <a:pt x="64" y="20811"/>
                  <a:pt x="0" y="20393"/>
                  <a:pt x="0" y="19958"/>
                </a:cubicBezTo>
                <a:lnTo>
                  <a:pt x="0" y="1642"/>
                </a:lnTo>
                <a:cubicBezTo>
                  <a:pt x="0" y="735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39E6">
                  <a:alpha val="78000"/>
                </a:srgbClr>
              </a:gs>
              <a:gs pos="100000">
                <a:srgbClr val="3CFFE2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Freeform 6"/>
          <p:cNvSpPr/>
          <p:nvPr/>
        </p:nvSpPr>
        <p:spPr>
          <a:xfrm>
            <a:off x="1028700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Freeform 9"/>
          <p:cNvSpPr/>
          <p:nvPr/>
        </p:nvSpPr>
        <p:spPr>
          <a:xfrm>
            <a:off x="9522065" y="6347457"/>
            <a:ext cx="7294166" cy="2703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35"/>
                  <a:pt x="21600" y="1642"/>
                </a:cubicBezTo>
                <a:lnTo>
                  <a:pt x="21600" y="19958"/>
                </a:lnTo>
                <a:cubicBezTo>
                  <a:pt x="21600" y="20865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7"/>
                  <a:pt x="178" y="21119"/>
                </a:cubicBezTo>
                <a:cubicBezTo>
                  <a:pt x="64" y="20811"/>
                  <a:pt x="0" y="20393"/>
                  <a:pt x="0" y="19958"/>
                </a:cubicBezTo>
                <a:lnTo>
                  <a:pt x="0" y="1642"/>
                </a:lnTo>
                <a:cubicBezTo>
                  <a:pt x="0" y="735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78000"/>
                </a:srgbClr>
              </a:gs>
              <a:gs pos="33333">
                <a:srgbClr val="50004A">
                  <a:alpha val="78000"/>
                </a:srgbClr>
              </a:gs>
              <a:gs pos="66667">
                <a:srgbClr val="31B4CB">
                  <a:alpha val="78000"/>
                </a:srgbClr>
              </a:gs>
              <a:gs pos="100000">
                <a:srgbClr val="0F0059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Freeform 12"/>
          <p:cNvSpPr/>
          <p:nvPr/>
        </p:nvSpPr>
        <p:spPr>
          <a:xfrm>
            <a:off x="9522065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Freeform 15"/>
          <p:cNvSpPr/>
          <p:nvPr/>
        </p:nvSpPr>
        <p:spPr>
          <a:xfrm>
            <a:off x="1028700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6ABAEC"/>
          </a:soli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Freeform 18"/>
          <p:cNvSpPr/>
          <p:nvPr/>
        </p:nvSpPr>
        <p:spPr>
          <a:xfrm>
            <a:off x="9522065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C6BFFF"/>
              </a:gs>
            </a:gsLst>
          </a:gra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TextBox 20"/>
          <p:cNvSpPr txBox="1"/>
          <p:nvPr/>
        </p:nvSpPr>
        <p:spPr>
          <a:xfrm>
            <a:off x="5160395" y="481060"/>
            <a:ext cx="7967212" cy="98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800"/>
              </a:lnSpc>
              <a:defRPr b="1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POWER BI </a:t>
            </a:r>
          </a:p>
        </p:txBody>
      </p:sp>
      <p:sp>
        <p:nvSpPr>
          <p:cNvPr id="169" name="TextBox 21"/>
          <p:cNvSpPr txBox="1"/>
          <p:nvPr/>
        </p:nvSpPr>
        <p:spPr>
          <a:xfrm>
            <a:off x="1234034" y="6587396"/>
            <a:ext cx="6883498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PROS</a:t>
            </a:r>
          </a:p>
        </p:txBody>
      </p:sp>
      <p:sp>
        <p:nvSpPr>
          <p:cNvPr id="170" name="TextBox 22"/>
          <p:cNvSpPr txBox="1"/>
          <p:nvPr/>
        </p:nvSpPr>
        <p:spPr>
          <a:xfrm>
            <a:off x="9727400" y="6587396"/>
            <a:ext cx="6883497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CONS</a:t>
            </a:r>
          </a:p>
        </p:txBody>
      </p:sp>
      <p:sp>
        <p:nvSpPr>
          <p:cNvPr id="171" name="TextBox 23"/>
          <p:cNvSpPr txBox="1"/>
          <p:nvPr/>
        </p:nvSpPr>
        <p:spPr>
          <a:xfrm>
            <a:off x="2723716" y="733425"/>
            <a:ext cx="12840569" cy="6361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7300"/>
              </a:lnSpc>
            </a:pP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Data visualization &amp; interactive dashboards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Real-time dashboards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Seamless integration with Microsoft products </a:t>
            </a:r>
          </a:p>
          <a:p>
            <a:pPr algn="ctr">
              <a:lnSpc>
                <a:spcPts val="7300"/>
              </a:lnSpc>
              <a:defRPr sz="38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Supports hundreds of data sources </a:t>
            </a:r>
          </a:p>
          <a:p>
            <a:pPr algn="ctr">
              <a:lnSpc>
                <a:spcPts val="7300"/>
              </a:lnSpc>
            </a:pPr>
          </a:p>
        </p:txBody>
      </p:sp>
      <p:sp>
        <p:nvSpPr>
          <p:cNvPr id="172" name="Freeform 24"/>
          <p:cNvSpPr/>
          <p:nvPr/>
        </p:nvSpPr>
        <p:spPr>
          <a:xfrm>
            <a:off x="5650789" y="427949"/>
            <a:ext cx="1028437" cy="10436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TextBox 25"/>
          <p:cNvSpPr txBox="1"/>
          <p:nvPr/>
        </p:nvSpPr>
        <p:spPr>
          <a:xfrm>
            <a:off x="1686990" y="7255982"/>
            <a:ext cx="5977588" cy="213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User-friendly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Cost-effective &amp; scalable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Strong Microsoft ecosystem integration</a:t>
            </a:r>
          </a:p>
        </p:txBody>
      </p:sp>
      <p:sp>
        <p:nvSpPr>
          <p:cNvPr id="174" name="TextBox 26"/>
          <p:cNvSpPr txBox="1"/>
          <p:nvPr/>
        </p:nvSpPr>
        <p:spPr>
          <a:xfrm>
            <a:off x="9877029" y="7246457"/>
            <a:ext cx="6733866" cy="218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Limited custom visuals 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Performance issues with large datasets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Pro licenses required for collaboration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50004A"/>
            </a:gs>
            <a:gs pos="33333">
              <a:srgbClr val="31B4CB"/>
            </a:gs>
            <a:gs pos="66667">
              <a:srgbClr val="000000"/>
            </a:gs>
            <a:gs pos="100000">
              <a:srgbClr val="0F005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3"/>
          <p:cNvSpPr/>
          <p:nvPr/>
        </p:nvSpPr>
        <p:spPr>
          <a:xfrm>
            <a:off x="1028700" y="6347457"/>
            <a:ext cx="7294166" cy="3399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585"/>
                  <a:pt x="21600" y="1306"/>
                </a:cubicBezTo>
                <a:lnTo>
                  <a:pt x="21600" y="20294"/>
                </a:lnTo>
                <a:cubicBezTo>
                  <a:pt x="21600" y="21015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1015"/>
                  <a:pt x="0" y="20294"/>
                </a:cubicBezTo>
                <a:lnTo>
                  <a:pt x="0" y="1306"/>
                </a:lnTo>
                <a:cubicBezTo>
                  <a:pt x="0" y="585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39E6">
                  <a:alpha val="78000"/>
                </a:srgbClr>
              </a:gs>
              <a:gs pos="100000">
                <a:srgbClr val="3CFFE2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Freeform 6"/>
          <p:cNvSpPr/>
          <p:nvPr/>
        </p:nvSpPr>
        <p:spPr>
          <a:xfrm>
            <a:off x="1028700" y="7099164"/>
            <a:ext cx="7294166" cy="1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1018"/>
                  <a:pt x="21600" y="2274"/>
                </a:cubicBezTo>
                <a:lnTo>
                  <a:pt x="21600" y="19326"/>
                </a:lnTo>
                <a:cubicBezTo>
                  <a:pt x="21600" y="19929"/>
                  <a:pt x="21536" y="20507"/>
                  <a:pt x="21422" y="20934"/>
                </a:cubicBezTo>
                <a:cubicBezTo>
                  <a:pt x="21308" y="21360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0582"/>
                  <a:pt x="0" y="19326"/>
                </a:cubicBezTo>
                <a:lnTo>
                  <a:pt x="0" y="2274"/>
                </a:lnTo>
                <a:cubicBezTo>
                  <a:pt x="0" y="1018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Freeform 9"/>
          <p:cNvSpPr/>
          <p:nvPr/>
        </p:nvSpPr>
        <p:spPr>
          <a:xfrm>
            <a:off x="9522065" y="6347457"/>
            <a:ext cx="7294166" cy="3376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589"/>
                  <a:pt x="21600" y="1315"/>
                </a:cubicBezTo>
                <a:lnTo>
                  <a:pt x="21600" y="20285"/>
                </a:lnTo>
                <a:cubicBezTo>
                  <a:pt x="21600" y="20634"/>
                  <a:pt x="21536" y="20968"/>
                  <a:pt x="21422" y="21215"/>
                </a:cubicBezTo>
                <a:cubicBezTo>
                  <a:pt x="21308" y="21461"/>
                  <a:pt x="21153" y="21600"/>
                  <a:pt x="20991" y="21600"/>
                </a:cubicBezTo>
                <a:lnTo>
                  <a:pt x="609" y="21600"/>
                </a:lnTo>
                <a:cubicBezTo>
                  <a:pt x="272" y="21600"/>
                  <a:pt x="0" y="21011"/>
                  <a:pt x="0" y="20285"/>
                </a:cubicBezTo>
                <a:lnTo>
                  <a:pt x="0" y="1315"/>
                </a:lnTo>
                <a:cubicBezTo>
                  <a:pt x="0" y="589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78000"/>
                </a:srgbClr>
              </a:gs>
              <a:gs pos="33333">
                <a:srgbClr val="50004A">
                  <a:alpha val="78000"/>
                </a:srgbClr>
              </a:gs>
              <a:gs pos="66667">
                <a:srgbClr val="31B4CB">
                  <a:alpha val="78000"/>
                </a:srgbClr>
              </a:gs>
              <a:gs pos="100000">
                <a:srgbClr val="0F0059">
                  <a:alpha val="78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Freeform 12"/>
          <p:cNvSpPr/>
          <p:nvPr/>
        </p:nvSpPr>
        <p:spPr>
          <a:xfrm>
            <a:off x="9522065" y="7099164"/>
            <a:ext cx="7294166" cy="262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57"/>
                  <a:pt x="21600" y="1691"/>
                </a:cubicBezTo>
                <a:lnTo>
                  <a:pt x="21600" y="19909"/>
                </a:lnTo>
                <a:cubicBezTo>
                  <a:pt x="21600" y="20843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2"/>
                  <a:pt x="178" y="21105"/>
                </a:cubicBezTo>
                <a:cubicBezTo>
                  <a:pt x="64" y="20787"/>
                  <a:pt x="0" y="20357"/>
                  <a:pt x="0" y="19909"/>
                </a:cubicBezTo>
                <a:lnTo>
                  <a:pt x="0" y="1691"/>
                </a:lnTo>
                <a:cubicBezTo>
                  <a:pt x="0" y="757"/>
                  <a:pt x="272" y="0"/>
                  <a:pt x="609" y="0"/>
                </a:cubicBezTo>
                <a:close/>
              </a:path>
            </a:pathLst>
          </a:custGeom>
          <a:solidFill>
            <a:srgbClr val="FFFFFF">
              <a:alpha val="62745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Freeform 15"/>
          <p:cNvSpPr/>
          <p:nvPr/>
        </p:nvSpPr>
        <p:spPr>
          <a:xfrm>
            <a:off x="1028700" y="7099164"/>
            <a:ext cx="7294166" cy="262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57"/>
                  <a:pt x="21600" y="1691"/>
                </a:cubicBezTo>
                <a:lnTo>
                  <a:pt x="21600" y="19909"/>
                </a:lnTo>
                <a:cubicBezTo>
                  <a:pt x="21600" y="20843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2"/>
                  <a:pt x="178" y="21105"/>
                </a:cubicBezTo>
                <a:cubicBezTo>
                  <a:pt x="64" y="20787"/>
                  <a:pt x="0" y="20357"/>
                  <a:pt x="0" y="19909"/>
                </a:cubicBezTo>
                <a:lnTo>
                  <a:pt x="0" y="1691"/>
                </a:lnTo>
                <a:cubicBezTo>
                  <a:pt x="0" y="757"/>
                  <a:pt x="272" y="0"/>
                  <a:pt x="609" y="0"/>
                </a:cubicBezTo>
                <a:close/>
              </a:path>
            </a:pathLst>
          </a:custGeom>
          <a:solidFill>
            <a:srgbClr val="6ABAEC"/>
          </a:soli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Freeform 18"/>
          <p:cNvSpPr/>
          <p:nvPr/>
        </p:nvSpPr>
        <p:spPr>
          <a:xfrm>
            <a:off x="9522065" y="7122244"/>
            <a:ext cx="7294166" cy="2624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9" y="0"/>
                </a:moveTo>
                <a:lnTo>
                  <a:pt x="20991" y="0"/>
                </a:lnTo>
                <a:cubicBezTo>
                  <a:pt x="21328" y="0"/>
                  <a:pt x="21600" y="757"/>
                  <a:pt x="21600" y="1691"/>
                </a:cubicBezTo>
                <a:lnTo>
                  <a:pt x="21600" y="19909"/>
                </a:lnTo>
                <a:cubicBezTo>
                  <a:pt x="21600" y="20843"/>
                  <a:pt x="21328" y="21600"/>
                  <a:pt x="20991" y="21600"/>
                </a:cubicBezTo>
                <a:lnTo>
                  <a:pt x="609" y="21600"/>
                </a:lnTo>
                <a:cubicBezTo>
                  <a:pt x="447" y="21600"/>
                  <a:pt x="292" y="21422"/>
                  <a:pt x="178" y="21105"/>
                </a:cubicBezTo>
                <a:cubicBezTo>
                  <a:pt x="64" y="20787"/>
                  <a:pt x="0" y="20357"/>
                  <a:pt x="0" y="19909"/>
                </a:cubicBezTo>
                <a:lnTo>
                  <a:pt x="0" y="1691"/>
                </a:lnTo>
                <a:cubicBezTo>
                  <a:pt x="0" y="757"/>
                  <a:pt x="272" y="0"/>
                  <a:pt x="609" y="0"/>
                </a:cubicBezTo>
                <a:close/>
              </a:path>
            </a:pathLst>
          </a:custGeom>
          <a:gradFill>
            <a:gsLst>
              <a:gs pos="0">
                <a:srgbClr val="795AC6">
                  <a:alpha val="4500"/>
                </a:srgbClr>
              </a:gs>
              <a:gs pos="100000">
                <a:srgbClr val="C6BFFF"/>
              </a:gs>
            </a:gsLst>
          </a:gradFill>
          <a:ln w="38100" cap="rnd">
            <a:solidFill>
              <a:srgbClr val="1E9CE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Freeform 20"/>
          <p:cNvSpPr/>
          <p:nvPr/>
        </p:nvSpPr>
        <p:spPr>
          <a:xfrm>
            <a:off x="5866639" y="412835"/>
            <a:ext cx="1174579" cy="11745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TextBox 21"/>
          <p:cNvSpPr txBox="1"/>
          <p:nvPr/>
        </p:nvSpPr>
        <p:spPr>
          <a:xfrm>
            <a:off x="6638962" y="481060"/>
            <a:ext cx="5010076" cy="98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800"/>
              </a:lnSpc>
              <a:defRPr b="1" sz="6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SEABORN</a:t>
            </a:r>
          </a:p>
        </p:txBody>
      </p:sp>
      <p:sp>
        <p:nvSpPr>
          <p:cNvPr id="184" name="TextBox 22"/>
          <p:cNvSpPr txBox="1"/>
          <p:nvPr/>
        </p:nvSpPr>
        <p:spPr>
          <a:xfrm>
            <a:off x="975480" y="7406546"/>
            <a:ext cx="7347386" cy="213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Presentation-ready visuals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Built-in support for complex statistical plots</a:t>
            </a:r>
          </a:p>
          <a:p>
            <a:pPr algn="ctr">
              <a:lnSpc>
                <a:spcPts val="43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Free and open-source</a:t>
            </a:r>
          </a:p>
        </p:txBody>
      </p:sp>
      <p:sp>
        <p:nvSpPr>
          <p:cNvPr id="185" name="TextBox 23"/>
          <p:cNvSpPr txBox="1"/>
          <p:nvPr/>
        </p:nvSpPr>
        <p:spPr>
          <a:xfrm>
            <a:off x="9877029" y="7246457"/>
            <a:ext cx="6733866" cy="2739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Static visualizations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Requires Python programming knowledge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No built-in dashboard/self-service analytics</a:t>
            </a:r>
          </a:p>
          <a:p>
            <a:pPr algn="ctr">
              <a:lnSpc>
                <a:spcPts val="4400"/>
              </a:lnSpc>
              <a:defRPr sz="220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Performance issues with large datasets</a:t>
            </a:r>
          </a:p>
        </p:txBody>
      </p:sp>
      <p:sp>
        <p:nvSpPr>
          <p:cNvPr id="186" name="TextBox 24"/>
          <p:cNvSpPr txBox="1"/>
          <p:nvPr/>
        </p:nvSpPr>
        <p:spPr>
          <a:xfrm>
            <a:off x="1234034" y="6587396"/>
            <a:ext cx="6883498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PROS</a:t>
            </a:r>
          </a:p>
        </p:txBody>
      </p:sp>
      <p:sp>
        <p:nvSpPr>
          <p:cNvPr id="187" name="TextBox 25"/>
          <p:cNvSpPr txBox="1"/>
          <p:nvPr/>
        </p:nvSpPr>
        <p:spPr>
          <a:xfrm>
            <a:off x="9727400" y="6587396"/>
            <a:ext cx="6883497" cy="3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500"/>
              </a:lnSpc>
              <a:defRPr b="1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CONS</a:t>
            </a:r>
          </a:p>
        </p:txBody>
      </p:sp>
      <p:sp>
        <p:nvSpPr>
          <p:cNvPr id="188" name="TextBox 26"/>
          <p:cNvSpPr txBox="1"/>
          <p:nvPr/>
        </p:nvSpPr>
        <p:spPr>
          <a:xfrm>
            <a:off x="2536787" y="1281064"/>
            <a:ext cx="13214426" cy="4624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200"/>
              </a:lnSpc>
            </a:pPr>
          </a:p>
          <a:p>
            <a:pPr algn="ctr">
              <a:lnSpc>
                <a:spcPts val="6200"/>
              </a:lnSpc>
              <a:defRPr sz="32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Open-source library for statistical graphics</a:t>
            </a:r>
          </a:p>
          <a:p>
            <a:pPr algn="ctr">
              <a:lnSpc>
                <a:spcPts val="6200"/>
              </a:lnSpc>
              <a:defRPr sz="32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Creates high-quality, static charts and plots</a:t>
            </a:r>
          </a:p>
          <a:p>
            <a:pPr algn="ctr">
              <a:lnSpc>
                <a:spcPts val="6200"/>
              </a:lnSpc>
              <a:defRPr sz="32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Integrates with Pandas and NumPy for data manipulation</a:t>
            </a:r>
          </a:p>
          <a:p>
            <a:pPr algn="ctr">
              <a:lnSpc>
                <a:spcPts val="6200"/>
              </a:lnSpc>
              <a:defRPr sz="3200">
                <a:solidFill>
                  <a:srgbClr val="EBF5FE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Ideal for statistical analysis and trend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TextBox 3"/>
          <p:cNvSpPr txBox="1"/>
          <p:nvPr/>
        </p:nvSpPr>
        <p:spPr>
          <a:xfrm>
            <a:off x="10489765" y="2206682"/>
            <a:ext cx="16163091" cy="79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6300"/>
              </a:lnSpc>
              <a:defRPr b="1" sz="5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COMPARISON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aphicFrame>
        <p:nvGraphicFramePr>
          <p:cNvPr id="194" name="Table 3"/>
          <p:cNvGraphicFramePr/>
          <p:nvPr/>
        </p:nvGraphicFramePr>
        <p:xfrm>
          <a:off x="3539845" y="752796"/>
          <a:ext cx="11942083" cy="80866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31150"/>
                <a:gridCol w="2537180"/>
                <a:gridCol w="2913195"/>
                <a:gridCol w="3660557"/>
              </a:tblGrid>
              <a:tr h="89958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Feature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89958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Cost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1118927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Ease of use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89958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Scalability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1191680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Dashboards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89958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Visualizations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89958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Real-Time Updates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  <a:tr h="1278068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defRPr sz="1800"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sources</a:t>
                      </a: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190500" marR="190500" marT="190500" marB="190500" anchor="ctr" anchorCtr="0" horzOverflow="overflow">
                    <a:lnL w="38100">
                      <a:solidFill>
                        <a:srgbClr val="99ACFF"/>
                      </a:solidFill>
                    </a:lnL>
                    <a:lnR w="38100">
                      <a:solidFill>
                        <a:srgbClr val="99ACFF"/>
                      </a:solidFill>
                    </a:lnR>
                    <a:lnT w="38100">
                      <a:solidFill>
                        <a:srgbClr val="99ACFF"/>
                      </a:solidFill>
                    </a:lnT>
                    <a:lnB w="38100">
                      <a:solidFill>
                        <a:srgbClr val="99AC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5" name="Freeform 4"/>
          <p:cNvSpPr/>
          <p:nvPr/>
        </p:nvSpPr>
        <p:spPr>
          <a:xfrm>
            <a:off x="6381012" y="1087797"/>
            <a:ext cx="9368461" cy="77992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TextBox 5"/>
          <p:cNvSpPr txBox="1"/>
          <p:nvPr/>
        </p:nvSpPr>
        <p:spPr>
          <a:xfrm>
            <a:off x="5452690" y="9124663"/>
            <a:ext cx="7382620" cy="379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100"/>
              </a:lnSpc>
              <a:defRPr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Comparison Table: Tableau vs. Power BI vs. Seaborn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